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9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49" autoAdjust="0"/>
  </p:normalViewPr>
  <p:slideViewPr>
    <p:cSldViewPr snapToGrid="0">
      <p:cViewPr varScale="1">
        <p:scale>
          <a:sx n="54" d="100"/>
          <a:sy n="54" d="100"/>
        </p:scale>
        <p:origin x="40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349C2-4480-489C-BC02-93D0341CC2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492A94-FE97-41F2-9BFB-1880E3A873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6E8392-964C-4B81-AFAC-FFE2076AA248}"/>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5CCD7D45-D71D-42F7-BF75-4073B0E6B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161C9-83EA-4231-9AC3-98A1D560BD81}"/>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83916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AD9F2-A64F-479B-8313-89100C076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23B5BD-CFB7-495A-9D34-7899BDF91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977F0-F8CC-47F0-8648-DADB90763CFA}"/>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D24546BC-EC32-4BF8-9DA7-8CA231CB0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B8436-2945-49BC-BEF1-96E3A1984694}"/>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193250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10AC9A-E5CF-4C3F-B231-1EFA1C91FB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62677D-074F-43DB-838A-405FB0D6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82FEB-C96A-4C48-A674-AA9283D7A874}"/>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55D7CD39-49DB-4D7D-8A33-D171D811F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B10D-E073-4B12-8A55-7CC64251359E}"/>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1848410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D2A8-BA73-B337-EE38-7806C47234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73D437-E5E7-97C4-9E5F-C8D96C2C2A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906A50-DB79-B4DB-452A-4A9BEA424020}"/>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B7A2A3B8-6FA9-BEAE-ECEA-6FFCCC687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2338A-E16B-C51E-034B-25E48449C39C}"/>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357245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F7DB5-65BB-7BED-93D0-E3EE1A1A4C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E0174-E8BE-7726-237E-1D9FE28AA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60C2C-A444-76FA-FC78-EBC40CB1439A}"/>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DFB4DA48-C03A-B997-2721-88D799AEA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8814D9-2D4B-2CB2-D01C-946DAF2B921B}"/>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1684554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4C557-C0A3-A01A-0B60-210607A839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F2B91E-B703-A5F3-2F65-165BC5959C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BB99D8-C001-5F0E-B3C6-B691D292BAAD}"/>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BB234248-4139-EE4E-E370-53E77F646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86AA9-260B-2787-69A8-A9E5BBDF18F9}"/>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3029997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A016E-88F5-9140-47DC-6E77523E6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516E4-8AB7-EC79-DDCB-59FE371142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FC6BCF-CB6F-6207-1ECA-C348A56DE0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B2520A-4A7D-8F7D-E495-C079B1ED92C8}"/>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6" name="Footer Placeholder 5">
            <a:extLst>
              <a:ext uri="{FF2B5EF4-FFF2-40B4-BE49-F238E27FC236}">
                <a16:creationId xmlns:a16="http://schemas.microsoft.com/office/drawing/2014/main" id="{19671DAE-C5BC-3A38-FEFB-B83F92BDB7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FE7B4-466F-C09F-255F-BEA5EBB8A33A}"/>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4123126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8CEF-429D-D83E-C287-DB567FCC53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C8BD4F-A174-CCDF-1B9B-7D5223E09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F48AF-24EC-85AE-3B90-BCBA4B40D8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A3B514-8C63-0405-55FD-E5BCECA2A3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4C18A5-6D5D-8F70-5B22-816838A311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C3F23A-359D-46FC-97C2-76D55CA6A327}"/>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8" name="Footer Placeholder 7">
            <a:extLst>
              <a:ext uri="{FF2B5EF4-FFF2-40B4-BE49-F238E27FC236}">
                <a16:creationId xmlns:a16="http://schemas.microsoft.com/office/drawing/2014/main" id="{4773A2F0-7824-A932-DF3F-1A93D48BBE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0CAB2C-8811-4634-F3F7-1A0B5BD2866C}"/>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454161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C8CFB-8F45-EC7B-3155-FB40D543B6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F131AA-5285-3FB3-4B54-24FE78C6FB21}"/>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4" name="Footer Placeholder 3">
            <a:extLst>
              <a:ext uri="{FF2B5EF4-FFF2-40B4-BE49-F238E27FC236}">
                <a16:creationId xmlns:a16="http://schemas.microsoft.com/office/drawing/2014/main" id="{7261B1F8-5482-FD42-D1E8-EB3E421AE6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9CE328-BB2F-DAE5-3742-ECF195FF2367}"/>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1976968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438FF-7257-0188-79CE-D31E9490DADD}"/>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3" name="Footer Placeholder 2">
            <a:extLst>
              <a:ext uri="{FF2B5EF4-FFF2-40B4-BE49-F238E27FC236}">
                <a16:creationId xmlns:a16="http://schemas.microsoft.com/office/drawing/2014/main" id="{59877A8D-EB99-1BB3-5430-0AB82F7327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A4BD30-AD57-61A4-6B91-32A79D4504A7}"/>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439660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E8BB-1152-BC2A-D766-3E1F55DF0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F6BA8B-AB99-C794-1505-4618F0ED5E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A0E159-B406-9FA2-9FB4-E1908D922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631EC-6D04-EBE8-201C-B0E7D8C73BAD}"/>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6" name="Footer Placeholder 5">
            <a:extLst>
              <a:ext uri="{FF2B5EF4-FFF2-40B4-BE49-F238E27FC236}">
                <a16:creationId xmlns:a16="http://schemas.microsoft.com/office/drawing/2014/main" id="{8C579F87-A422-5779-FE29-821FD6BE8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7008-0E4D-C820-8D37-AA14A4208747}"/>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357805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CA44-7EAA-4DFB-849C-CDA163E653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A4BA19-759D-4196-806E-62BBBF27A2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3C7B9-E876-4826-8303-CEDDB6694AE7}"/>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523253E1-140A-41C6-9FD8-7EB516598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5E60E-BFF6-443F-A565-3FE314F40F90}"/>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2000774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655F6-D7BA-7479-62A9-05C11E869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38D852-B759-7D95-82BD-07F65E36B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40F423-4033-AF11-78D7-1B1306098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30BFB7-DA49-E0D9-9EE4-A8970C1329CF}"/>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6" name="Footer Placeholder 5">
            <a:extLst>
              <a:ext uri="{FF2B5EF4-FFF2-40B4-BE49-F238E27FC236}">
                <a16:creationId xmlns:a16="http://schemas.microsoft.com/office/drawing/2014/main" id="{2185DDB2-D036-3050-E5FB-E39736D49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1E845-97C2-8056-2D82-C5183D2318AE}"/>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374613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D0BB-CD86-394C-AA68-CA0169BF31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993408-4037-FA8A-B708-295ABC2833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BA977-88C4-2E20-6259-262074F011A4}"/>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6D6DEAB1-8B10-36FF-3BCC-0BF93B028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262B0-0003-623F-B899-A660964FFABA}"/>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863027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182AC-BF5C-55FB-665F-DE00A562F0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292AE9-EE48-86DB-4437-8EC3A12A3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C373C-CE8E-6903-0288-A21985C2D448}"/>
              </a:ext>
            </a:extLst>
          </p:cNvPr>
          <p:cNvSpPr>
            <a:spLocks noGrp="1"/>
          </p:cNvSpPr>
          <p:nvPr>
            <p:ph type="dt" sz="half" idx="10"/>
          </p:nvPr>
        </p:nvSpPr>
        <p:spPr/>
        <p:txBody>
          <a:body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05F58EA8-C07C-24FD-1F62-40D038EC9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880D8-6FE3-1C45-F7DF-611CBF62EC4D}"/>
              </a:ext>
            </a:extLst>
          </p:cNvPr>
          <p:cNvSpPr>
            <a:spLocks noGrp="1"/>
          </p:cNvSpPr>
          <p:nvPr>
            <p:ph type="sldNum" sz="quarter" idx="12"/>
          </p:nvPr>
        </p:nvSpPr>
        <p:spPr/>
        <p:txBody>
          <a:bodyPr/>
          <a:lstStyle/>
          <a:p>
            <a:fld id="{CB9218F4-173A-4A89-8E23-66CB67F91B57}" type="slidenum">
              <a:rPr lang="en-US" smtClean="0"/>
              <a:t>‹#›</a:t>
            </a:fld>
            <a:endParaRPr lang="en-US"/>
          </a:p>
        </p:txBody>
      </p:sp>
    </p:spTree>
    <p:extLst>
      <p:ext uri="{BB962C8B-B14F-4D97-AF65-F5344CB8AC3E}">
        <p14:creationId xmlns:p14="http://schemas.microsoft.com/office/powerpoint/2010/main" val="181542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11359-BD1B-48C1-9E18-E1B4FBC58C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2639D4-9876-4903-BF5B-D65E74A6E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CE3B39-1C9B-40D5-8ABE-D68F63B4D489}"/>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650EECA8-5723-4BF5-B12F-9B537C254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E5841-F992-4C30-942C-577F94E94B61}"/>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387282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335DF-4771-4E25-9EB4-2ABE514EA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FA060-F121-404E-893D-016DAB0796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7ACC42-E791-481E-9FF6-A7B901365B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71D2C-4CF4-4331-B2B7-BE9F8595A6A2}"/>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6" name="Footer Placeholder 5">
            <a:extLst>
              <a:ext uri="{FF2B5EF4-FFF2-40B4-BE49-F238E27FC236}">
                <a16:creationId xmlns:a16="http://schemas.microsoft.com/office/drawing/2014/main" id="{7642010D-498A-414D-AF9A-2756BC475F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21471-4DE8-4290-9D3E-C3D55E3EC176}"/>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95692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BC68-361C-4A45-B923-4373328740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4DDE31-7B3D-4BD1-BA7D-6A31548BD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3BD3EA-6F36-4363-99D9-4DC8593723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14A206-FF9C-4A22-88AD-13D7444D14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67708F-3462-46A0-8F88-4537324DC1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A4D171-EA91-47DB-860F-A90C636FCACE}"/>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8" name="Footer Placeholder 7">
            <a:extLst>
              <a:ext uri="{FF2B5EF4-FFF2-40B4-BE49-F238E27FC236}">
                <a16:creationId xmlns:a16="http://schemas.microsoft.com/office/drawing/2014/main" id="{B401C01B-0147-4C0D-A8C6-D967B2F1C0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7276E9-72CB-46B5-8D81-3A35BE476D5D}"/>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47339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2DF8-B9A9-4C85-9B7B-F5C0062BDD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F5443D-1FE7-4A84-81E8-8B75A88034CD}"/>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4" name="Footer Placeholder 3">
            <a:extLst>
              <a:ext uri="{FF2B5EF4-FFF2-40B4-BE49-F238E27FC236}">
                <a16:creationId xmlns:a16="http://schemas.microsoft.com/office/drawing/2014/main" id="{0BC3C4F9-CFB8-4800-A430-CB013E3230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EA2C01-181C-4EBF-BF76-56F16F72F17D}"/>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64679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805A3-8E76-4BEF-AC9C-BF2BFF6FA8F2}"/>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3" name="Footer Placeholder 2">
            <a:extLst>
              <a:ext uri="{FF2B5EF4-FFF2-40B4-BE49-F238E27FC236}">
                <a16:creationId xmlns:a16="http://schemas.microsoft.com/office/drawing/2014/main" id="{E938B5CD-4345-459E-923D-4953DD75F1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1F769E-6F69-4B77-AB59-9683394D774B}"/>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272658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9691A-0B9C-4913-9488-2AE109609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78E8E-33BB-4C6B-BE2D-07EE77B8D2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4508AE-CCB2-4C74-9CDA-31275DC73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805EE-51DE-4A64-9743-A5DA7B5372F9}"/>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6" name="Footer Placeholder 5">
            <a:extLst>
              <a:ext uri="{FF2B5EF4-FFF2-40B4-BE49-F238E27FC236}">
                <a16:creationId xmlns:a16="http://schemas.microsoft.com/office/drawing/2014/main" id="{6EFB0910-3946-43D4-9EB0-D097FF27B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04967-E51B-43A9-82B4-2428D291794B}"/>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165367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37D7-37AB-457C-94F1-7B1E4E78DA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4034A7-C6D0-4C45-9B0C-1E2672543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C7E907-BE2F-46D3-A148-7C8E755888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89FF1-0B38-494A-ACAD-526987770A9D}"/>
              </a:ext>
            </a:extLst>
          </p:cNvPr>
          <p:cNvSpPr>
            <a:spLocks noGrp="1"/>
          </p:cNvSpPr>
          <p:nvPr>
            <p:ph type="dt" sz="half" idx="10"/>
          </p:nvPr>
        </p:nvSpPr>
        <p:spPr/>
        <p:txBody>
          <a:bodyPr/>
          <a:lstStyle/>
          <a:p>
            <a:fld id="{317A20D1-C48D-4D6D-90C3-5C897E70A47A}" type="datetimeFigureOut">
              <a:rPr lang="en-US" smtClean="0"/>
              <a:t>4/11/2023</a:t>
            </a:fld>
            <a:endParaRPr lang="en-US"/>
          </a:p>
        </p:txBody>
      </p:sp>
      <p:sp>
        <p:nvSpPr>
          <p:cNvPr id="6" name="Footer Placeholder 5">
            <a:extLst>
              <a:ext uri="{FF2B5EF4-FFF2-40B4-BE49-F238E27FC236}">
                <a16:creationId xmlns:a16="http://schemas.microsoft.com/office/drawing/2014/main" id="{F23B23E3-D2D9-486A-9870-140FF317B2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1ED09B-29F0-444D-8ABB-22EF533FAA9E}"/>
              </a:ext>
            </a:extLst>
          </p:cNvPr>
          <p:cNvSpPr>
            <a:spLocks noGrp="1"/>
          </p:cNvSpPr>
          <p:nvPr>
            <p:ph type="sldNum" sz="quarter" idx="12"/>
          </p:nvPr>
        </p:nvSpPr>
        <p:spPr/>
        <p:txBody>
          <a:bodyPr/>
          <a:lstStyle/>
          <a:p>
            <a:fld id="{5267E680-71FF-44DA-8726-CE9EC60570B4}" type="slidenum">
              <a:rPr lang="en-US" smtClean="0"/>
              <a:t>‹#›</a:t>
            </a:fld>
            <a:endParaRPr lang="en-US"/>
          </a:p>
        </p:txBody>
      </p:sp>
    </p:spTree>
    <p:extLst>
      <p:ext uri="{BB962C8B-B14F-4D97-AF65-F5344CB8AC3E}">
        <p14:creationId xmlns:p14="http://schemas.microsoft.com/office/powerpoint/2010/main" val="428243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AC3132-00FC-4ADE-A2C6-A22E09077E4D}"/>
              </a:ext>
            </a:extLst>
          </p:cNvPr>
          <p:cNvSpPr>
            <a:spLocks noGrp="1"/>
          </p:cNvSpPr>
          <p:nvPr>
            <p:ph type="title"/>
          </p:nvPr>
        </p:nvSpPr>
        <p:spPr>
          <a:xfrm>
            <a:off x="838200" y="952216"/>
            <a:ext cx="10515600" cy="92382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C3D4617-D94E-41B6-9FA3-A48D1538427B}"/>
              </a:ext>
            </a:extLst>
          </p:cNvPr>
          <p:cNvSpPr>
            <a:spLocks noGrp="1"/>
          </p:cNvSpPr>
          <p:nvPr>
            <p:ph type="body" idx="1"/>
          </p:nvPr>
        </p:nvSpPr>
        <p:spPr>
          <a:xfrm>
            <a:off x="838200" y="2026507"/>
            <a:ext cx="10515600" cy="41504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B6F633E-18E3-48A9-BCBD-FCB9B5F1BF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A20D1-C48D-4D6D-90C3-5C897E70A47A}" type="datetimeFigureOut">
              <a:rPr lang="en-US" smtClean="0"/>
              <a:t>4/11/2023</a:t>
            </a:fld>
            <a:endParaRPr lang="en-US"/>
          </a:p>
        </p:txBody>
      </p:sp>
      <p:sp>
        <p:nvSpPr>
          <p:cNvPr id="5" name="Footer Placeholder 4">
            <a:extLst>
              <a:ext uri="{FF2B5EF4-FFF2-40B4-BE49-F238E27FC236}">
                <a16:creationId xmlns:a16="http://schemas.microsoft.com/office/drawing/2014/main" id="{37A34506-F145-4899-BE8B-6B54B2367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10F751-D832-4DCD-ACE2-3A723A9CCF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7E680-71FF-44DA-8726-CE9EC60570B4}" type="slidenum">
              <a:rPr lang="en-US" smtClean="0"/>
              <a:t>‹#›</a:t>
            </a:fld>
            <a:endParaRPr lang="en-US"/>
          </a:p>
        </p:txBody>
      </p:sp>
      <p:sp>
        <p:nvSpPr>
          <p:cNvPr id="7" name="Rectangle 6">
            <a:extLst>
              <a:ext uri="{FF2B5EF4-FFF2-40B4-BE49-F238E27FC236}">
                <a16:creationId xmlns:a16="http://schemas.microsoft.com/office/drawing/2014/main" id="{90F715B7-BEAF-8FF4-5E41-A441979E957E}"/>
              </a:ext>
              <a:ext uri="{C183D7F6-B498-43B3-948B-1728B52AA6E4}">
                <adec:decorative xmlns:adec="http://schemas.microsoft.com/office/drawing/2017/decorative" val="1"/>
              </a:ext>
            </a:extLst>
          </p:cNvPr>
          <p:cNvSpPr/>
          <p:nvPr userDrawn="1"/>
        </p:nvSpPr>
        <p:spPr>
          <a:xfrm>
            <a:off x="0" y="-1"/>
            <a:ext cx="12192000" cy="92382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S. Department of Agriculture, Animal and Plant Health Inspection Service">
            <a:extLst>
              <a:ext uri="{FF2B5EF4-FFF2-40B4-BE49-F238E27FC236}">
                <a16:creationId xmlns:a16="http://schemas.microsoft.com/office/drawing/2014/main" id="{4A680C03-76ED-1863-270F-6118001B7E5A}"/>
              </a:ext>
              <a:ext uri="{C183D7F6-B498-43B3-948B-1728B52AA6E4}">
                <adec:decorative xmlns:adec="http://schemas.microsoft.com/office/drawing/2017/decorative" val="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44101" y="353985"/>
            <a:ext cx="4045158" cy="361969"/>
          </a:xfrm>
          <a:prstGeom prst="rect">
            <a:avLst/>
          </a:prstGeom>
        </p:spPr>
      </p:pic>
    </p:spTree>
    <p:extLst>
      <p:ext uri="{BB962C8B-B14F-4D97-AF65-F5344CB8AC3E}">
        <p14:creationId xmlns:p14="http://schemas.microsoft.com/office/powerpoint/2010/main" val="356813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F55DD0-2669-217B-6728-D9D54936B1CC}"/>
              </a:ext>
            </a:extLst>
          </p:cNvPr>
          <p:cNvSpPr>
            <a:spLocks noGrp="1"/>
          </p:cNvSpPr>
          <p:nvPr>
            <p:ph type="title"/>
          </p:nvPr>
        </p:nvSpPr>
        <p:spPr>
          <a:xfrm>
            <a:off x="838200" y="365125"/>
            <a:ext cx="10515600" cy="1435928"/>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09611FA4-FCBE-B268-BD7B-5BB4E63C52E6}"/>
              </a:ext>
            </a:extLst>
          </p:cNvPr>
          <p:cNvSpPr>
            <a:spLocks noGrp="1"/>
          </p:cNvSpPr>
          <p:nvPr>
            <p:ph type="body" idx="1"/>
          </p:nvPr>
        </p:nvSpPr>
        <p:spPr>
          <a:xfrm>
            <a:off x="838200" y="1952367"/>
            <a:ext cx="10515600" cy="42245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FC56F-9817-8F73-46D5-9736B137D8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8399C-30C7-4288-880F-C262C69E7F30}" type="datetimeFigureOut">
              <a:rPr lang="en-US" smtClean="0"/>
              <a:t>4/11/2023</a:t>
            </a:fld>
            <a:endParaRPr lang="en-US"/>
          </a:p>
        </p:txBody>
      </p:sp>
      <p:sp>
        <p:nvSpPr>
          <p:cNvPr id="5" name="Footer Placeholder 4">
            <a:extLst>
              <a:ext uri="{FF2B5EF4-FFF2-40B4-BE49-F238E27FC236}">
                <a16:creationId xmlns:a16="http://schemas.microsoft.com/office/drawing/2014/main" id="{BFCA49C8-E950-6491-6C36-7A5563117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998B97-E885-E81A-CA50-043A36753A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218F4-173A-4A89-8E23-66CB67F91B57}" type="slidenum">
              <a:rPr lang="en-US" smtClean="0"/>
              <a:t>‹#›</a:t>
            </a:fld>
            <a:endParaRPr lang="en-US"/>
          </a:p>
        </p:txBody>
      </p:sp>
      <p:pic>
        <p:nvPicPr>
          <p:cNvPr id="7" name="Picture 6" descr="U.S. Department of Agriculture, Animal and Plant Health Inspection Service">
            <a:extLst>
              <a:ext uri="{FF2B5EF4-FFF2-40B4-BE49-F238E27FC236}">
                <a16:creationId xmlns:a16="http://schemas.microsoft.com/office/drawing/2014/main" id="{C2A10E81-FFC7-F55A-B07E-A3994F4D2BF9}"/>
              </a:ext>
              <a:ext uri="{C183D7F6-B498-43B3-948B-1728B52AA6E4}">
                <adec:decorative xmlns:adec="http://schemas.microsoft.com/office/drawing/2017/decorative" val="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44101" y="353986"/>
            <a:ext cx="4045158" cy="361969"/>
          </a:xfrm>
          <a:prstGeom prst="rect">
            <a:avLst/>
          </a:prstGeom>
        </p:spPr>
      </p:pic>
      <p:cxnSp>
        <p:nvCxnSpPr>
          <p:cNvPr id="8" name="Straight Connector 7">
            <a:extLst>
              <a:ext uri="{FF2B5EF4-FFF2-40B4-BE49-F238E27FC236}">
                <a16:creationId xmlns:a16="http://schemas.microsoft.com/office/drawing/2014/main" id="{7DDB2D2E-CCBB-4290-A070-64BF7EC09A5D}"/>
              </a:ext>
              <a:ext uri="{C183D7F6-B498-43B3-948B-1728B52AA6E4}">
                <adec:decorative xmlns:adec="http://schemas.microsoft.com/office/drawing/2017/decorative" val="1"/>
              </a:ext>
            </a:extLst>
          </p:cNvPr>
          <p:cNvCxnSpPr/>
          <p:nvPr userDrawn="1"/>
        </p:nvCxnSpPr>
        <p:spPr>
          <a:xfrm>
            <a:off x="443060" y="867266"/>
            <a:ext cx="11199043" cy="0"/>
          </a:xfrm>
          <a:prstGeom prst="line">
            <a:avLst/>
          </a:prstGeom>
          <a:ln>
            <a:solidFill>
              <a:srgbClr val="0059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92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USDA Animal and Plant Health Inspection Service logo">
            <a:extLst>
              <a:ext uri="{FF2B5EF4-FFF2-40B4-BE49-F238E27FC236}">
                <a16:creationId xmlns:a16="http://schemas.microsoft.com/office/drawing/2014/main" id="{6BADA643-5D0D-4A43-BC80-A8A3EA5062D5}"/>
              </a:ext>
            </a:extLst>
          </p:cNvPr>
          <p:cNvSpPr>
            <a:spLocks noGrp="1"/>
          </p:cNvSpPr>
          <p:nvPr>
            <p:ph type="title"/>
          </p:nvPr>
        </p:nvSpPr>
        <p:spPr>
          <a:xfrm>
            <a:off x="838200" y="3158508"/>
            <a:ext cx="10515600" cy="1435928"/>
          </a:xfrm>
        </p:spPr>
        <p:txBody>
          <a:bodyPr>
            <a:normAutofit fontScale="90000"/>
          </a:bodyPr>
          <a:lstStyle/>
          <a:p>
            <a:pPr algn="ctr"/>
            <a:r>
              <a:rPr lang="en-US" sz="4900" dirty="0">
                <a:latin typeface="+mn-lt"/>
              </a:rPr>
              <a:t>The Federal Budget Process</a:t>
            </a:r>
            <a:br>
              <a:rPr lang="en-US" sz="4900" dirty="0">
                <a:latin typeface="+mn-lt"/>
              </a:rPr>
            </a:br>
            <a:br>
              <a:rPr lang="en-US" sz="3600" dirty="0">
                <a:latin typeface="+mn-lt"/>
              </a:rPr>
            </a:br>
            <a:br>
              <a:rPr lang="en-US" sz="3600" dirty="0">
                <a:latin typeface="+mn-lt"/>
              </a:rPr>
            </a:br>
            <a:r>
              <a:rPr lang="en-US" sz="3600" dirty="0">
                <a:latin typeface="+mn-lt"/>
              </a:rPr>
              <a:t>USDA APHIS PPQ</a:t>
            </a:r>
            <a:br>
              <a:rPr lang="en-US" sz="3600" dirty="0">
                <a:latin typeface="+mn-lt"/>
              </a:rPr>
            </a:br>
            <a:endParaRPr lang="en-US" sz="3600" dirty="0">
              <a:latin typeface="+mn-lt"/>
            </a:endParaRPr>
          </a:p>
        </p:txBody>
      </p:sp>
    </p:spTree>
    <p:extLst>
      <p:ext uri="{BB962C8B-B14F-4D97-AF65-F5344CB8AC3E}">
        <p14:creationId xmlns:p14="http://schemas.microsoft.com/office/powerpoint/2010/main" val="424470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9BB7DC-77ED-4B0C-99A0-48C8904E64F3}"/>
              </a:ext>
            </a:extLst>
          </p:cNvPr>
          <p:cNvSpPr>
            <a:spLocks noGrp="1"/>
          </p:cNvSpPr>
          <p:nvPr>
            <p:ph type="title"/>
          </p:nvPr>
        </p:nvSpPr>
        <p:spPr/>
        <p:txBody>
          <a:bodyPr>
            <a:normAutofit/>
          </a:bodyPr>
          <a:lstStyle/>
          <a:p>
            <a:r>
              <a:rPr lang="en-US" sz="3600" dirty="0">
                <a:latin typeface="+mn-lt"/>
              </a:rPr>
              <a:t>The Federal Budget serves several purposes:</a:t>
            </a:r>
          </a:p>
        </p:txBody>
      </p:sp>
      <p:sp>
        <p:nvSpPr>
          <p:cNvPr id="2" name="Content Placeholder 1">
            <a:extLst>
              <a:ext uri="{FF2B5EF4-FFF2-40B4-BE49-F238E27FC236}">
                <a16:creationId xmlns:a16="http://schemas.microsoft.com/office/drawing/2014/main" id="{CF0B5611-5977-FB18-22FC-F7B8891D943B}"/>
              </a:ext>
            </a:extLst>
          </p:cNvPr>
          <p:cNvSpPr>
            <a:spLocks noGrp="1"/>
          </p:cNvSpPr>
          <p:nvPr>
            <p:ph idx="1"/>
          </p:nvPr>
        </p:nvSpPr>
        <p:spPr/>
        <p:txBody>
          <a:bodyPr/>
          <a:lstStyle/>
          <a:p>
            <a:pPr lvl="1" eaLnBrk="1" hangingPunct="1">
              <a:defRPr/>
            </a:pPr>
            <a:r>
              <a:rPr lang="en-US" altLang="ja-JP" dirty="0">
                <a:ea typeface="ＭＳ Ｐゴシック" charset="-128"/>
              </a:rPr>
              <a:t>Annual request to Congress for appropriations, actions on existing or new programs, and changes in tax legislation</a:t>
            </a:r>
          </a:p>
          <a:p>
            <a:pPr lvl="1" eaLnBrk="1" hangingPunct="1">
              <a:defRPr/>
            </a:pPr>
            <a:r>
              <a:rPr lang="en-US" altLang="ja-JP" dirty="0">
                <a:ea typeface="ＭＳ Ｐゴシック" charset="-128"/>
              </a:rPr>
              <a:t>An economic document reflecting spending and revenue policies</a:t>
            </a:r>
          </a:p>
          <a:p>
            <a:pPr lvl="1">
              <a:defRPr/>
            </a:pPr>
            <a:r>
              <a:rPr lang="en-US" altLang="ja-JP" dirty="0">
                <a:ea typeface="ＭＳ Ｐゴシック" charset="-128"/>
              </a:rPr>
              <a:t>A report to the public on the proposed government operational budget for the upcoming year and accomplishments from the previous year</a:t>
            </a:r>
            <a:endParaRPr lang="en-US" dirty="0">
              <a:ea typeface="ＭＳ Ｐゴシック" charset="-128"/>
            </a:endParaRPr>
          </a:p>
          <a:p>
            <a:endParaRPr lang="en-US" dirty="0"/>
          </a:p>
        </p:txBody>
      </p:sp>
    </p:spTree>
    <p:extLst>
      <p:ext uri="{BB962C8B-B14F-4D97-AF65-F5344CB8AC3E}">
        <p14:creationId xmlns:p14="http://schemas.microsoft.com/office/powerpoint/2010/main" val="68104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BB1E2-CBEC-B4BA-D872-ED48083AEDC5}"/>
              </a:ext>
            </a:extLst>
          </p:cNvPr>
          <p:cNvSpPr>
            <a:spLocks noGrp="1"/>
          </p:cNvSpPr>
          <p:nvPr>
            <p:ph type="title"/>
          </p:nvPr>
        </p:nvSpPr>
        <p:spPr/>
        <p:txBody>
          <a:bodyPr>
            <a:normAutofit fontScale="90000"/>
          </a:bodyPr>
          <a:lstStyle/>
          <a:p>
            <a:r>
              <a:rPr lang="en-US" altLang="ja-JP" dirty="0">
                <a:ea typeface="ＭＳ Ｐゴシック" charset="-128"/>
              </a:rPr>
              <a:t>The budget process consists of 4 basic phases:</a:t>
            </a:r>
            <a:endParaRPr lang="en-US" dirty="0"/>
          </a:p>
        </p:txBody>
      </p:sp>
      <p:sp>
        <p:nvSpPr>
          <p:cNvPr id="3" name="Content Placeholder 2">
            <a:extLst>
              <a:ext uri="{FF2B5EF4-FFF2-40B4-BE49-F238E27FC236}">
                <a16:creationId xmlns:a16="http://schemas.microsoft.com/office/drawing/2014/main" id="{4283A50D-45FC-C7A3-35A0-79DFEA2960D0}"/>
              </a:ext>
            </a:extLst>
          </p:cNvPr>
          <p:cNvSpPr>
            <a:spLocks noGrp="1"/>
          </p:cNvSpPr>
          <p:nvPr>
            <p:ph idx="1"/>
          </p:nvPr>
        </p:nvSpPr>
        <p:spPr/>
        <p:txBody>
          <a:bodyPr/>
          <a:lstStyle/>
          <a:p>
            <a:pPr eaLnBrk="1" hangingPunct="1">
              <a:defRPr/>
            </a:pPr>
            <a:r>
              <a:rPr lang="en-US" altLang="ja-JP" dirty="0">
                <a:ea typeface="ＭＳ Ｐゴシック" charset="-128"/>
              </a:rPr>
              <a:t>Budget Formulation</a:t>
            </a:r>
          </a:p>
          <a:p>
            <a:pPr eaLnBrk="1" hangingPunct="1">
              <a:defRPr/>
            </a:pPr>
            <a:r>
              <a:rPr lang="en-US" altLang="ja-JP" dirty="0">
                <a:ea typeface="ＭＳ Ｐゴシック" charset="-128"/>
              </a:rPr>
              <a:t>Congressional Action</a:t>
            </a:r>
          </a:p>
          <a:p>
            <a:pPr eaLnBrk="1" hangingPunct="1">
              <a:defRPr/>
            </a:pPr>
            <a:r>
              <a:rPr lang="en-US" altLang="ja-JP" dirty="0">
                <a:ea typeface="ＭＳ Ｐゴシック" charset="-128"/>
              </a:rPr>
              <a:t>Budget Execution</a:t>
            </a:r>
          </a:p>
          <a:p>
            <a:pPr eaLnBrk="1" hangingPunct="1">
              <a:defRPr/>
            </a:pPr>
            <a:r>
              <a:rPr lang="en-US" altLang="ja-JP" dirty="0">
                <a:ea typeface="ＭＳ Ｐゴシック" charset="-128"/>
              </a:rPr>
              <a:t>Performance Review/Audit</a:t>
            </a:r>
          </a:p>
          <a:p>
            <a:pPr eaLnBrk="1" hangingPunct="1">
              <a:defRPr/>
            </a:pPr>
            <a:endParaRPr lang="en-US" altLang="ja-JP" dirty="0">
              <a:ea typeface="ＭＳ Ｐゴシック" charset="-128"/>
            </a:endParaRPr>
          </a:p>
          <a:p>
            <a:pPr eaLnBrk="1" hangingPunct="1">
              <a:buFont typeface="Wingdings" panose="05000000000000000000" pitchFamily="2" charset="2"/>
              <a:buNone/>
              <a:defRPr/>
            </a:pPr>
            <a:r>
              <a:rPr lang="en-US" altLang="ja-JP" dirty="0">
                <a:ea typeface="ＭＳ Ｐゴシック" charset="-128"/>
              </a:rPr>
              <a:t>It takes </a:t>
            </a:r>
            <a:r>
              <a:rPr lang="en-US" altLang="ja-JP">
                <a:ea typeface="ＭＳ Ｐゴシック" charset="-128"/>
              </a:rPr>
              <a:t>more than </a:t>
            </a:r>
            <a:r>
              <a:rPr lang="en-US" altLang="ja-JP" dirty="0">
                <a:ea typeface="ＭＳ Ｐゴシック" charset="-128"/>
              </a:rPr>
              <a:t>2 ½ years to work through the entire process.</a:t>
            </a:r>
            <a:endParaRPr lang="en-US" dirty="0"/>
          </a:p>
        </p:txBody>
      </p:sp>
    </p:spTree>
    <p:extLst>
      <p:ext uri="{BB962C8B-B14F-4D97-AF65-F5344CB8AC3E}">
        <p14:creationId xmlns:p14="http://schemas.microsoft.com/office/powerpoint/2010/main" val="49861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36B4B-1BFB-155E-A884-1A9412535948}"/>
              </a:ext>
            </a:extLst>
          </p:cNvPr>
          <p:cNvSpPr>
            <a:spLocks noGrp="1"/>
          </p:cNvSpPr>
          <p:nvPr>
            <p:ph type="title"/>
          </p:nvPr>
        </p:nvSpPr>
        <p:spPr/>
        <p:txBody>
          <a:bodyPr/>
          <a:lstStyle/>
          <a:p>
            <a:r>
              <a:rPr lang="en-US" dirty="0"/>
              <a:t>Budget Formulation Timeframes</a:t>
            </a:r>
          </a:p>
        </p:txBody>
      </p:sp>
      <p:sp>
        <p:nvSpPr>
          <p:cNvPr id="3" name="Content Placeholder 2">
            <a:extLst>
              <a:ext uri="{FF2B5EF4-FFF2-40B4-BE49-F238E27FC236}">
                <a16:creationId xmlns:a16="http://schemas.microsoft.com/office/drawing/2014/main" id="{87FF4D88-8D9C-8126-5D9F-019420567836}"/>
              </a:ext>
            </a:extLst>
          </p:cNvPr>
          <p:cNvSpPr>
            <a:spLocks noGrp="1"/>
          </p:cNvSpPr>
          <p:nvPr>
            <p:ph idx="1"/>
          </p:nvPr>
        </p:nvSpPr>
        <p:spPr/>
        <p:txBody>
          <a:bodyPr/>
          <a:lstStyle/>
          <a:p>
            <a:pPr eaLnBrk="1" hangingPunct="1">
              <a:lnSpc>
                <a:spcPct val="90000"/>
              </a:lnSpc>
              <a:defRPr/>
            </a:pPr>
            <a:r>
              <a:rPr lang="en-US" altLang="ja-JP" dirty="0">
                <a:ea typeface="ＭＳ Ｐゴシック" charset="-128"/>
              </a:rPr>
              <a:t>Spring: Agencies compile their budget priorities</a:t>
            </a:r>
          </a:p>
          <a:p>
            <a:pPr eaLnBrk="1" hangingPunct="1">
              <a:lnSpc>
                <a:spcPct val="90000"/>
              </a:lnSpc>
              <a:defRPr/>
            </a:pPr>
            <a:r>
              <a:rPr lang="en-US" altLang="ja-JP" dirty="0">
                <a:ea typeface="ＭＳ Ｐゴシック" charset="-128"/>
              </a:rPr>
              <a:t>June/July: Agencies submit budgets for Department review</a:t>
            </a:r>
          </a:p>
          <a:p>
            <a:pPr eaLnBrk="1" hangingPunct="1">
              <a:lnSpc>
                <a:spcPct val="90000"/>
              </a:lnSpc>
              <a:defRPr/>
            </a:pPr>
            <a:r>
              <a:rPr lang="en-US" altLang="ja-JP" dirty="0">
                <a:ea typeface="ＭＳ Ｐゴシック" charset="-128"/>
              </a:rPr>
              <a:t>August/September: Departments submit budgets to OMB</a:t>
            </a:r>
          </a:p>
          <a:p>
            <a:pPr eaLnBrk="1" hangingPunct="1">
              <a:lnSpc>
                <a:spcPct val="90000"/>
              </a:lnSpc>
              <a:defRPr/>
            </a:pPr>
            <a:r>
              <a:rPr lang="en-US" altLang="ja-JP" dirty="0">
                <a:ea typeface="ＭＳ Ｐゴシック" charset="-128"/>
              </a:rPr>
              <a:t>Fall-Winter: OMB provides </a:t>
            </a:r>
            <a:r>
              <a:rPr lang="en-US" altLang="ja-JP" dirty="0" err="1">
                <a:ea typeface="ＭＳ Ｐゴシック" charset="-128"/>
              </a:rPr>
              <a:t>passback</a:t>
            </a:r>
            <a:r>
              <a:rPr lang="en-US" altLang="ja-JP" dirty="0">
                <a:ea typeface="ＭＳ Ｐゴシック" charset="-128"/>
              </a:rPr>
              <a:t> and Agencies finalize Congressional Justifications</a:t>
            </a:r>
          </a:p>
          <a:p>
            <a:pPr eaLnBrk="1" hangingPunct="1">
              <a:lnSpc>
                <a:spcPct val="90000"/>
              </a:lnSpc>
              <a:defRPr/>
            </a:pPr>
            <a:r>
              <a:rPr lang="en-US" altLang="ja-JP" dirty="0">
                <a:ea typeface="ＭＳ Ｐゴシック" charset="-128"/>
              </a:rPr>
              <a:t>February/March:  President’s Budget is submitted to Congress </a:t>
            </a:r>
            <a:endParaRPr lang="en-US" dirty="0"/>
          </a:p>
          <a:p>
            <a:pPr marL="0" indent="0">
              <a:buNone/>
            </a:pPr>
            <a:endParaRPr lang="en-US" dirty="0"/>
          </a:p>
        </p:txBody>
      </p:sp>
    </p:spTree>
    <p:extLst>
      <p:ext uri="{BB962C8B-B14F-4D97-AF65-F5344CB8AC3E}">
        <p14:creationId xmlns:p14="http://schemas.microsoft.com/office/powerpoint/2010/main" val="126022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FD4E-297B-705C-A1C0-9738885DEBD2}"/>
              </a:ext>
            </a:extLst>
          </p:cNvPr>
          <p:cNvSpPr>
            <a:spLocks noGrp="1"/>
          </p:cNvSpPr>
          <p:nvPr>
            <p:ph type="title"/>
          </p:nvPr>
        </p:nvSpPr>
        <p:spPr/>
        <p:txBody>
          <a:bodyPr/>
          <a:lstStyle/>
          <a:p>
            <a:r>
              <a:rPr lang="en-US" dirty="0"/>
              <a:t>Congressional Action</a:t>
            </a:r>
          </a:p>
        </p:txBody>
      </p:sp>
      <p:sp>
        <p:nvSpPr>
          <p:cNvPr id="3" name="Content Placeholder 2">
            <a:extLst>
              <a:ext uri="{FF2B5EF4-FFF2-40B4-BE49-F238E27FC236}">
                <a16:creationId xmlns:a16="http://schemas.microsoft.com/office/drawing/2014/main" id="{E71511E1-6E92-5702-03DF-FCC5F7E23108}"/>
              </a:ext>
            </a:extLst>
          </p:cNvPr>
          <p:cNvSpPr>
            <a:spLocks noGrp="1"/>
          </p:cNvSpPr>
          <p:nvPr>
            <p:ph idx="1"/>
          </p:nvPr>
        </p:nvSpPr>
        <p:spPr/>
        <p:txBody>
          <a:bodyPr/>
          <a:lstStyle/>
          <a:p>
            <a:pPr eaLnBrk="1" hangingPunct="1">
              <a:lnSpc>
                <a:spcPct val="90000"/>
              </a:lnSpc>
              <a:defRPr/>
            </a:pPr>
            <a:r>
              <a:rPr lang="en-US" altLang="ja-JP" sz="2800" dirty="0">
                <a:ea typeface="ＭＳ Ｐゴシック" charset="-128"/>
              </a:rPr>
              <a:t>House and Senate Budget Committees develop budget resolutions with the goal of providing spending </a:t>
            </a:r>
            <a:r>
              <a:rPr lang="en-US" altLang="ja-JP" dirty="0">
                <a:ea typeface="ＭＳ Ｐゴシック" charset="-128"/>
              </a:rPr>
              <a:t>limits</a:t>
            </a:r>
            <a:r>
              <a:rPr lang="en-US" altLang="ja-JP" sz="2800" dirty="0">
                <a:ea typeface="ＭＳ Ｐゴシック" charset="-128"/>
              </a:rPr>
              <a:t> </a:t>
            </a:r>
            <a:r>
              <a:rPr lang="en-US" altLang="ja-JP" dirty="0">
                <a:ea typeface="ＭＳ Ｐゴシック" charset="-128"/>
              </a:rPr>
              <a:t>or </a:t>
            </a:r>
            <a:r>
              <a:rPr lang="en-US" altLang="ja-JP" sz="2800" dirty="0">
                <a:ea typeface="ＭＳ Ｐゴシック" charset="-128"/>
              </a:rPr>
              <a:t>allocations to the Appropriations Committees by April 15</a:t>
            </a:r>
          </a:p>
          <a:p>
            <a:pPr eaLnBrk="1" hangingPunct="1">
              <a:lnSpc>
                <a:spcPct val="90000"/>
              </a:lnSpc>
              <a:defRPr/>
            </a:pPr>
            <a:r>
              <a:rPr lang="en-US" altLang="ja-JP" dirty="0">
                <a:ea typeface="ＭＳ Ｐゴシック" charset="-128"/>
              </a:rPr>
              <a:t>Concurrently, House and Senate Appropriations Committees hold hearings on the Budget with Executive Branch officials</a:t>
            </a:r>
          </a:p>
          <a:p>
            <a:pPr eaLnBrk="1" hangingPunct="1">
              <a:lnSpc>
                <a:spcPct val="90000"/>
              </a:lnSpc>
              <a:defRPr/>
            </a:pPr>
            <a:r>
              <a:rPr lang="en-US" altLang="ja-JP" sz="2800" dirty="0">
                <a:ea typeface="ＭＳ Ｐゴシック" charset="-128"/>
              </a:rPr>
              <a:t>House and Senate Appropriations Committees complete mark-ups of appropriations bills, usually in May and June</a:t>
            </a:r>
          </a:p>
          <a:p>
            <a:pPr eaLnBrk="1" hangingPunct="1">
              <a:lnSpc>
                <a:spcPct val="90000"/>
              </a:lnSpc>
              <a:defRPr/>
            </a:pPr>
            <a:r>
              <a:rPr lang="en-US" altLang="ja-JP" dirty="0">
                <a:ea typeface="ＭＳ Ｐゴシック" charset="-128"/>
              </a:rPr>
              <a:t>The full House and Senate vote on each of 13 appropriations bills</a:t>
            </a:r>
            <a:endParaRPr lang="en-US" altLang="ja-JP" sz="2800" dirty="0">
              <a:ea typeface="ＭＳ Ｐゴシック" charset="-128"/>
            </a:endParaRPr>
          </a:p>
          <a:p>
            <a:pPr eaLnBrk="1" hangingPunct="1">
              <a:lnSpc>
                <a:spcPct val="90000"/>
              </a:lnSpc>
              <a:defRPr/>
            </a:pPr>
            <a:endParaRPr lang="en-US" sz="2800" dirty="0"/>
          </a:p>
          <a:p>
            <a:endParaRPr lang="en-US" dirty="0"/>
          </a:p>
        </p:txBody>
      </p:sp>
    </p:spTree>
    <p:extLst>
      <p:ext uri="{BB962C8B-B14F-4D97-AF65-F5344CB8AC3E}">
        <p14:creationId xmlns:p14="http://schemas.microsoft.com/office/powerpoint/2010/main" val="232518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F86E0-1976-2032-E95E-5F75FD272B25}"/>
              </a:ext>
            </a:extLst>
          </p:cNvPr>
          <p:cNvSpPr>
            <a:spLocks noGrp="1"/>
          </p:cNvSpPr>
          <p:nvPr>
            <p:ph type="title"/>
          </p:nvPr>
        </p:nvSpPr>
        <p:spPr/>
        <p:txBody>
          <a:bodyPr/>
          <a:lstStyle/>
          <a:p>
            <a:r>
              <a:rPr lang="en-US" dirty="0"/>
              <a:t>Congressional Action (Continued)</a:t>
            </a:r>
          </a:p>
        </p:txBody>
      </p:sp>
      <p:sp>
        <p:nvSpPr>
          <p:cNvPr id="3" name="Content Placeholder 2">
            <a:extLst>
              <a:ext uri="{FF2B5EF4-FFF2-40B4-BE49-F238E27FC236}">
                <a16:creationId xmlns:a16="http://schemas.microsoft.com/office/drawing/2014/main" id="{BDB41B9F-06F2-E0C3-F42D-2542570EA6D9}"/>
              </a:ext>
            </a:extLst>
          </p:cNvPr>
          <p:cNvSpPr>
            <a:spLocks noGrp="1"/>
          </p:cNvSpPr>
          <p:nvPr>
            <p:ph idx="1"/>
          </p:nvPr>
        </p:nvSpPr>
        <p:spPr/>
        <p:txBody>
          <a:bodyPr/>
          <a:lstStyle/>
          <a:p>
            <a:r>
              <a:rPr lang="en-US" dirty="0"/>
              <a:t>Once the appropriations bills are passed in the House and Senate, representatives from each form conference committees to work out the differences in their individual versions with the goal of completing the appropriations bills and sending them to the President for signature by October 1 each year, when the next fiscal year begins.</a:t>
            </a:r>
          </a:p>
          <a:p>
            <a:r>
              <a:rPr lang="en-US" dirty="0"/>
              <a:t>If the appropriations bills are not passed and signed by the President by October 1, Congress passes short-term continuing resolutions to fund the government at the previous year’s levels while work on appropriations bills continues.</a:t>
            </a:r>
          </a:p>
          <a:p>
            <a:pPr marL="0" indent="0">
              <a:buNone/>
            </a:pPr>
            <a:endParaRPr lang="en-US" dirty="0"/>
          </a:p>
        </p:txBody>
      </p:sp>
    </p:spTree>
    <p:extLst>
      <p:ext uri="{BB962C8B-B14F-4D97-AF65-F5344CB8AC3E}">
        <p14:creationId xmlns:p14="http://schemas.microsoft.com/office/powerpoint/2010/main" val="1303190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088-BF15-2748-30AD-377D3324EB95}"/>
              </a:ext>
            </a:extLst>
          </p:cNvPr>
          <p:cNvSpPr>
            <a:spLocks noGrp="1"/>
          </p:cNvSpPr>
          <p:nvPr>
            <p:ph type="title"/>
          </p:nvPr>
        </p:nvSpPr>
        <p:spPr/>
        <p:txBody>
          <a:bodyPr/>
          <a:lstStyle/>
          <a:p>
            <a:r>
              <a:rPr lang="en-US" dirty="0"/>
              <a:t>Budget Execution</a:t>
            </a:r>
          </a:p>
        </p:txBody>
      </p:sp>
      <p:sp>
        <p:nvSpPr>
          <p:cNvPr id="3" name="Content Placeholder 2">
            <a:extLst>
              <a:ext uri="{FF2B5EF4-FFF2-40B4-BE49-F238E27FC236}">
                <a16:creationId xmlns:a16="http://schemas.microsoft.com/office/drawing/2014/main" id="{246B5078-2A0D-CDEF-D825-F472A4D434B8}"/>
              </a:ext>
            </a:extLst>
          </p:cNvPr>
          <p:cNvSpPr>
            <a:spLocks noGrp="1"/>
          </p:cNvSpPr>
          <p:nvPr>
            <p:ph idx="1"/>
          </p:nvPr>
        </p:nvSpPr>
        <p:spPr/>
        <p:txBody>
          <a:bodyPr/>
          <a:lstStyle/>
          <a:p>
            <a:pPr lvl="1" eaLnBrk="1" hangingPunct="1">
              <a:defRPr/>
            </a:pPr>
            <a:r>
              <a:rPr lang="en-US" altLang="ja-JP" dirty="0">
                <a:ea typeface="ＭＳ Ｐゴシック" charset="-128"/>
              </a:rPr>
              <a:t>Once the appropriations acts are passed and signed by the President, OMB works with cabinet agencies to prepare apportionments that document the funding each agency receives in the correct categories for time period and purpose</a:t>
            </a:r>
          </a:p>
          <a:p>
            <a:pPr lvl="1" eaLnBrk="1" hangingPunct="1">
              <a:defRPr/>
            </a:pPr>
            <a:r>
              <a:rPr lang="en-US" altLang="ja-JP" dirty="0">
                <a:ea typeface="ＭＳ Ｐゴシック" charset="-128"/>
              </a:rPr>
              <a:t>OMB signs the apportionments</a:t>
            </a:r>
          </a:p>
          <a:p>
            <a:pPr lvl="1" eaLnBrk="1" hangingPunct="1">
              <a:defRPr/>
            </a:pPr>
            <a:r>
              <a:rPr lang="en-US" altLang="ja-JP" dirty="0">
                <a:ea typeface="ＭＳ Ｐゴシック" charset="-128"/>
              </a:rPr>
              <a:t>Agencies receive Treasury Warrants </a:t>
            </a:r>
          </a:p>
          <a:p>
            <a:pPr lvl="1" eaLnBrk="1" hangingPunct="1">
              <a:defRPr/>
            </a:pPr>
            <a:r>
              <a:rPr lang="en-US" altLang="ja-JP" dirty="0">
                <a:ea typeface="ＭＳ Ｐゴシック" charset="-128"/>
              </a:rPr>
              <a:t>Agencies begin internal allocation processes </a:t>
            </a:r>
          </a:p>
          <a:p>
            <a:pPr lvl="2">
              <a:defRPr/>
            </a:pPr>
            <a:r>
              <a:rPr lang="en-US" dirty="0">
                <a:ea typeface="ＭＳ Ｐゴシック" charset="-128"/>
              </a:rPr>
              <a:t>Since we generally begin each year under a continuing resolution, most programs and work units are already operating with preliminary allocations, but they may need to adjust their plans once the appropriation is passed and they receive updated allocations</a:t>
            </a:r>
            <a:endParaRPr lang="en-US" dirty="0"/>
          </a:p>
        </p:txBody>
      </p:sp>
    </p:spTree>
    <p:extLst>
      <p:ext uri="{BB962C8B-B14F-4D97-AF65-F5344CB8AC3E}">
        <p14:creationId xmlns:p14="http://schemas.microsoft.com/office/powerpoint/2010/main" val="386111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2B778-4EDE-822C-AC96-893D0E4933A6}"/>
              </a:ext>
            </a:extLst>
          </p:cNvPr>
          <p:cNvSpPr>
            <a:spLocks noGrp="1"/>
          </p:cNvSpPr>
          <p:nvPr>
            <p:ph type="title"/>
          </p:nvPr>
        </p:nvSpPr>
        <p:spPr/>
        <p:txBody>
          <a:bodyPr/>
          <a:lstStyle/>
          <a:p>
            <a:r>
              <a:rPr lang="en-US" dirty="0"/>
              <a:t>Budget Execution (continued)</a:t>
            </a:r>
          </a:p>
        </p:txBody>
      </p:sp>
      <p:sp>
        <p:nvSpPr>
          <p:cNvPr id="3" name="Content Placeholder 2">
            <a:extLst>
              <a:ext uri="{FF2B5EF4-FFF2-40B4-BE49-F238E27FC236}">
                <a16:creationId xmlns:a16="http://schemas.microsoft.com/office/drawing/2014/main" id="{EB9715F8-E5DF-F5CE-3C60-DEA2C6B5DE94}"/>
              </a:ext>
            </a:extLst>
          </p:cNvPr>
          <p:cNvSpPr>
            <a:spLocks noGrp="1"/>
          </p:cNvSpPr>
          <p:nvPr>
            <p:ph idx="1"/>
          </p:nvPr>
        </p:nvSpPr>
        <p:spPr/>
        <p:txBody>
          <a:bodyPr>
            <a:normAutofit lnSpcReduction="10000"/>
          </a:bodyPr>
          <a:lstStyle/>
          <a:p>
            <a:pPr eaLnBrk="1" hangingPunct="1">
              <a:lnSpc>
                <a:spcPct val="90000"/>
              </a:lnSpc>
              <a:defRPr/>
            </a:pPr>
            <a:r>
              <a:rPr lang="en-US" altLang="ja-JP" dirty="0">
                <a:ea typeface="ＭＳ Ｐゴシック" charset="-128"/>
              </a:rPr>
              <a:t>Agencies obligate funds in accordance with the funding levels and directives in the House and Senate reports accompanying the  appropriations act</a:t>
            </a:r>
          </a:p>
          <a:p>
            <a:pPr eaLnBrk="1" hangingPunct="1">
              <a:lnSpc>
                <a:spcPct val="90000"/>
              </a:lnSpc>
              <a:defRPr/>
            </a:pPr>
            <a:r>
              <a:rPr lang="en-US" altLang="ja-JP" dirty="0">
                <a:ea typeface="ＭＳ Ｐゴシック" charset="-128"/>
              </a:rPr>
              <a:t>Agencies react to unanticipated events – supplemental requests, reprogramming, or emergency transfer of funds</a:t>
            </a:r>
          </a:p>
          <a:p>
            <a:pPr eaLnBrk="1" hangingPunct="1">
              <a:lnSpc>
                <a:spcPct val="90000"/>
              </a:lnSpc>
              <a:defRPr/>
            </a:pPr>
            <a:r>
              <a:rPr lang="en-US" altLang="ja-JP" dirty="0">
                <a:ea typeface="ＭＳ Ｐゴシック" charset="-128"/>
              </a:rPr>
              <a:t>Financial and Performance Reporting</a:t>
            </a:r>
          </a:p>
          <a:p>
            <a:pPr lvl="1">
              <a:defRPr/>
            </a:pPr>
            <a:r>
              <a:rPr lang="en-US" altLang="ja-JP" dirty="0">
                <a:ea typeface="ＭＳ Ｐゴシック" charset="-128"/>
              </a:rPr>
              <a:t>Monthly status of funds at all levels of the organization, quarterly financial reports at Agency and Departments levels, and year-end close out for all levels</a:t>
            </a:r>
          </a:p>
          <a:p>
            <a:pPr lvl="1">
              <a:defRPr/>
            </a:pPr>
            <a:r>
              <a:rPr lang="en-US" altLang="ja-JP" dirty="0">
                <a:ea typeface="ＭＳ Ｐゴシック" charset="-128"/>
              </a:rPr>
              <a:t>Quarterly reports on key performance indicators and high-level strategic reviews</a:t>
            </a:r>
          </a:p>
          <a:p>
            <a:endParaRPr lang="en-US" dirty="0"/>
          </a:p>
        </p:txBody>
      </p:sp>
    </p:spTree>
    <p:extLst>
      <p:ext uri="{BB962C8B-B14F-4D97-AF65-F5344CB8AC3E}">
        <p14:creationId xmlns:p14="http://schemas.microsoft.com/office/powerpoint/2010/main" val="2639669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859B-0F9F-B1F5-3E21-FB5DA4913CA0}"/>
              </a:ext>
            </a:extLst>
          </p:cNvPr>
          <p:cNvSpPr>
            <a:spLocks noGrp="1"/>
          </p:cNvSpPr>
          <p:nvPr>
            <p:ph type="title"/>
          </p:nvPr>
        </p:nvSpPr>
        <p:spPr/>
        <p:txBody>
          <a:bodyPr/>
          <a:lstStyle/>
          <a:p>
            <a:r>
              <a:rPr lang="en-US" dirty="0"/>
              <a:t>Performance Review and Audit</a:t>
            </a:r>
          </a:p>
        </p:txBody>
      </p:sp>
      <p:sp>
        <p:nvSpPr>
          <p:cNvPr id="3" name="Content Placeholder 2">
            <a:extLst>
              <a:ext uri="{FF2B5EF4-FFF2-40B4-BE49-F238E27FC236}">
                <a16:creationId xmlns:a16="http://schemas.microsoft.com/office/drawing/2014/main" id="{652C0995-8ECC-3917-8E4B-E58344D0CF09}"/>
              </a:ext>
            </a:extLst>
          </p:cNvPr>
          <p:cNvSpPr>
            <a:spLocks noGrp="1"/>
          </p:cNvSpPr>
          <p:nvPr>
            <p:ph idx="1"/>
          </p:nvPr>
        </p:nvSpPr>
        <p:spPr/>
        <p:txBody>
          <a:bodyPr/>
          <a:lstStyle/>
          <a:p>
            <a:pPr eaLnBrk="1" hangingPunct="1">
              <a:defRPr/>
            </a:pPr>
            <a:r>
              <a:rPr lang="en-US" altLang="ja-JP" dirty="0">
                <a:ea typeface="ＭＳ Ｐゴシック" charset="-128"/>
              </a:rPr>
              <a:t>Internal audits by the Office of the Inspector General (OIG) – reports to agency head; focus on efficiency, economy and effectiveness of the agency.</a:t>
            </a:r>
          </a:p>
          <a:p>
            <a:pPr eaLnBrk="1" hangingPunct="1">
              <a:defRPr/>
            </a:pPr>
            <a:r>
              <a:rPr lang="en-US" altLang="ja-JP" dirty="0">
                <a:ea typeface="ＭＳ Ｐゴシック" charset="-128"/>
              </a:rPr>
              <a:t>External audits by Government Accountability Office (GAO) – the audit, evaluation, and investigative arm of Congress. </a:t>
            </a:r>
            <a:endParaRPr lang="en-US" dirty="0"/>
          </a:p>
          <a:p>
            <a:endParaRPr lang="en-US" dirty="0"/>
          </a:p>
        </p:txBody>
      </p:sp>
    </p:spTree>
    <p:extLst>
      <p:ext uri="{BB962C8B-B14F-4D97-AF65-F5344CB8AC3E}">
        <p14:creationId xmlns:p14="http://schemas.microsoft.com/office/powerpoint/2010/main" val="3449195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545</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Wingdings</vt:lpstr>
      <vt:lpstr>Office Theme</vt:lpstr>
      <vt:lpstr>Custom Design</vt:lpstr>
      <vt:lpstr>The Federal Budget Process   USDA APHIS PPQ </vt:lpstr>
      <vt:lpstr>The Federal Budget serves several purposes:</vt:lpstr>
      <vt:lpstr>The budget process consists of 4 basic phases:</vt:lpstr>
      <vt:lpstr>Budget Formulation Timeframes</vt:lpstr>
      <vt:lpstr>Congressional Action</vt:lpstr>
      <vt:lpstr>Congressional Action (Continued)</vt:lpstr>
      <vt:lpstr>Budget Execution</vt:lpstr>
      <vt:lpstr>Budget Execution (continued)</vt:lpstr>
      <vt:lpstr>Performance Review and Audit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Curlett, Heather L - APHIS</dc:creator>
  <cp:lastModifiedBy>Warner, Therese - MRP-APHIS</cp:lastModifiedBy>
  <cp:revision>8</cp:revision>
  <dcterms:created xsi:type="dcterms:W3CDTF">2021-03-03T14:23:58Z</dcterms:created>
  <dcterms:modified xsi:type="dcterms:W3CDTF">2023-04-11T11:47:55Z</dcterms:modified>
</cp:coreProperties>
</file>